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6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3E0B0-4203-46E6-A64D-1C7ADE37092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9E57D-727F-4268-A6E7-7CDCF6DEA304}">
      <dgm:prSet phldrT="[Текст]"/>
      <dgm:spPr/>
      <dgm:t>
        <a:bodyPr/>
        <a:lstStyle/>
        <a:p>
          <a:r>
            <a:rPr lang="ru-RU" dirty="0"/>
            <a:t>АОП</a:t>
          </a:r>
        </a:p>
      </dgm:t>
    </dgm:pt>
    <dgm:pt modelId="{20714C4A-5A49-4B01-B6D1-A1366847ADFE}" type="parTrans" cxnId="{5911BD0C-7608-4870-9548-85E7AA1A1398}">
      <dgm:prSet/>
      <dgm:spPr/>
      <dgm:t>
        <a:bodyPr/>
        <a:lstStyle/>
        <a:p>
          <a:endParaRPr lang="ru-RU"/>
        </a:p>
      </dgm:t>
    </dgm:pt>
    <dgm:pt modelId="{138E8AC2-86DD-42BB-B815-FEBAB32D0D12}" type="sibTrans" cxnId="{5911BD0C-7608-4870-9548-85E7AA1A1398}">
      <dgm:prSet/>
      <dgm:spPr/>
      <dgm:t>
        <a:bodyPr/>
        <a:lstStyle/>
        <a:p>
          <a:endParaRPr lang="ru-RU"/>
        </a:p>
      </dgm:t>
    </dgm:pt>
    <dgm:pt modelId="{31221AA4-2E7D-4226-B739-96D604A5D2B8}">
      <dgm:prSet phldrT="[Текст]"/>
      <dgm:spPr/>
      <dgm:t>
        <a:bodyPr/>
        <a:lstStyle/>
        <a:p>
          <a:r>
            <a:rPr lang="ru-RU" dirty="0"/>
            <a:t>АОП по отдельному курсу, предмету</a:t>
          </a:r>
        </a:p>
      </dgm:t>
    </dgm:pt>
    <dgm:pt modelId="{EBB3F486-DAA8-4954-AFBA-CB945520D8EB}" type="parTrans" cxnId="{7928B834-FCB9-4F66-8F28-311922C820C8}">
      <dgm:prSet/>
      <dgm:spPr/>
      <dgm:t>
        <a:bodyPr/>
        <a:lstStyle/>
        <a:p>
          <a:endParaRPr lang="ru-RU"/>
        </a:p>
      </dgm:t>
    </dgm:pt>
    <dgm:pt modelId="{D40341AB-81C0-49BE-97CD-1AD71C691EC9}" type="sibTrans" cxnId="{7928B834-FCB9-4F66-8F28-311922C820C8}">
      <dgm:prSet/>
      <dgm:spPr/>
      <dgm:t>
        <a:bodyPr/>
        <a:lstStyle/>
        <a:p>
          <a:endParaRPr lang="ru-RU"/>
        </a:p>
      </dgm:t>
    </dgm:pt>
    <dgm:pt modelId="{4D345579-E21A-48F3-A863-77ABE54081C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/>
            <a:t>АООП для группы, класса образовательной организации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dirty="0"/>
        </a:p>
      </dgm:t>
    </dgm:pt>
    <dgm:pt modelId="{B10EB7F1-6262-4A34-925B-D007157C06C0}" type="parTrans" cxnId="{E9DDCB60-0D43-46A9-9CCA-70942B6749D2}">
      <dgm:prSet/>
      <dgm:spPr/>
      <dgm:t>
        <a:bodyPr/>
        <a:lstStyle/>
        <a:p>
          <a:endParaRPr lang="ru-RU"/>
        </a:p>
      </dgm:t>
    </dgm:pt>
    <dgm:pt modelId="{9DC63D8A-0CFA-44F8-8C6B-53FD4FE8ED21}" type="sibTrans" cxnId="{E9DDCB60-0D43-46A9-9CCA-70942B6749D2}">
      <dgm:prSet/>
      <dgm:spPr/>
      <dgm:t>
        <a:bodyPr/>
        <a:lstStyle/>
        <a:p>
          <a:endParaRPr lang="ru-RU"/>
        </a:p>
      </dgm:t>
    </dgm:pt>
    <dgm:pt modelId="{D180EA16-A270-4733-99FE-DCF443DD9F31}">
      <dgm:prSet phldrT="[Текст]"/>
      <dgm:spPr/>
      <dgm:t>
        <a:bodyPr/>
        <a:lstStyle/>
        <a:p>
          <a:r>
            <a:rPr lang="ru-RU" dirty="0"/>
            <a:t>Адаптированная дополнительная образовательная программа</a:t>
          </a:r>
        </a:p>
      </dgm:t>
    </dgm:pt>
    <dgm:pt modelId="{CC1E3420-0BC3-49F7-A310-498CB418ADF6}" type="parTrans" cxnId="{303CDE68-174E-4616-930C-954A4C2BB345}">
      <dgm:prSet/>
      <dgm:spPr/>
      <dgm:t>
        <a:bodyPr/>
        <a:lstStyle/>
        <a:p>
          <a:endParaRPr lang="ru-RU"/>
        </a:p>
      </dgm:t>
    </dgm:pt>
    <dgm:pt modelId="{A981EA19-C9C2-40B0-91F5-3532BF223770}" type="sibTrans" cxnId="{303CDE68-174E-4616-930C-954A4C2BB345}">
      <dgm:prSet/>
      <dgm:spPr/>
      <dgm:t>
        <a:bodyPr/>
        <a:lstStyle/>
        <a:p>
          <a:endParaRPr lang="ru-RU"/>
        </a:p>
      </dgm:t>
    </dgm:pt>
    <dgm:pt modelId="{AFC777D6-8130-4AF4-BE38-CA7D4FE5096A}">
      <dgm:prSet phldrT="[Текст]" custT="1"/>
      <dgm:spPr/>
      <dgm:t>
        <a:bodyPr/>
        <a:lstStyle/>
        <a:p>
          <a:r>
            <a:rPr lang="ru-RU" sz="1400" dirty="0"/>
            <a:t>АООП на отдельного обучающегося  в условиях инклюзивного образования</a:t>
          </a:r>
        </a:p>
      </dgm:t>
    </dgm:pt>
    <dgm:pt modelId="{17C69CCC-4BAC-438A-8CFE-F9746BD5150B}" type="parTrans" cxnId="{1B6E3549-6A1B-48A4-927B-01ECFAFFB6E5}">
      <dgm:prSet/>
      <dgm:spPr/>
      <dgm:t>
        <a:bodyPr/>
        <a:lstStyle/>
        <a:p>
          <a:endParaRPr lang="ru-RU"/>
        </a:p>
      </dgm:t>
    </dgm:pt>
    <dgm:pt modelId="{C643B64C-F1F9-4928-9CF2-C799ACCE518E}" type="sibTrans" cxnId="{1B6E3549-6A1B-48A4-927B-01ECFAFFB6E5}">
      <dgm:prSet/>
      <dgm:spPr/>
      <dgm:t>
        <a:bodyPr/>
        <a:lstStyle/>
        <a:p>
          <a:endParaRPr lang="ru-RU"/>
        </a:p>
      </dgm:t>
    </dgm:pt>
    <dgm:pt modelId="{EB190F71-48B5-4B9D-91A9-BB2DAD9AF090}" type="pres">
      <dgm:prSet presAssocID="{BDC3E0B0-4203-46E6-A64D-1C7ADE3709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723571-1C51-456F-B320-3CDF795885FE}" type="pres">
      <dgm:prSet presAssocID="{E669E57D-727F-4268-A6E7-7CDCF6DEA304}" presName="centerShape" presStyleLbl="node0" presStyleIdx="0" presStyleCnt="1" custScaleX="169001" custScaleY="64596" custLinFactNeighborX="27" custLinFactNeighborY="4006"/>
      <dgm:spPr/>
    </dgm:pt>
    <dgm:pt modelId="{F6874922-A8CF-422D-8555-982C1B17971F}" type="pres">
      <dgm:prSet presAssocID="{EBB3F486-DAA8-4954-AFBA-CB945520D8EB}" presName="parTrans" presStyleLbl="sibTrans2D1" presStyleIdx="0" presStyleCnt="4"/>
      <dgm:spPr/>
    </dgm:pt>
    <dgm:pt modelId="{50F09724-23B0-4B6B-86EA-D4F85656D902}" type="pres">
      <dgm:prSet presAssocID="{EBB3F486-DAA8-4954-AFBA-CB945520D8EB}" presName="connectorText" presStyleLbl="sibTrans2D1" presStyleIdx="0" presStyleCnt="4"/>
      <dgm:spPr/>
    </dgm:pt>
    <dgm:pt modelId="{D125C606-04A2-4C89-B62F-672285E05ACB}" type="pres">
      <dgm:prSet presAssocID="{31221AA4-2E7D-4226-B739-96D604A5D2B8}" presName="node" presStyleLbl="node1" presStyleIdx="0" presStyleCnt="4" custScaleX="144584" custScaleY="106541" custRadScaleRad="71569" custRadScaleInc="-901">
        <dgm:presLayoutVars>
          <dgm:bulletEnabled val="1"/>
        </dgm:presLayoutVars>
      </dgm:prSet>
      <dgm:spPr/>
    </dgm:pt>
    <dgm:pt modelId="{BC93B1D1-8341-49AE-9F6B-AD1EE2C58F94}" type="pres">
      <dgm:prSet presAssocID="{B10EB7F1-6262-4A34-925B-D007157C06C0}" presName="parTrans" presStyleLbl="sibTrans2D1" presStyleIdx="1" presStyleCnt="4"/>
      <dgm:spPr/>
    </dgm:pt>
    <dgm:pt modelId="{31787EC7-6A9A-4CC1-AA9A-0ED273FE7ED6}" type="pres">
      <dgm:prSet presAssocID="{B10EB7F1-6262-4A34-925B-D007157C06C0}" presName="connectorText" presStyleLbl="sibTrans2D1" presStyleIdx="1" presStyleCnt="4"/>
      <dgm:spPr/>
    </dgm:pt>
    <dgm:pt modelId="{2BB6E6CC-2CE7-4307-877C-E6D7CEF89A9C}" type="pres">
      <dgm:prSet presAssocID="{4D345579-E21A-48F3-A863-77ABE54081C2}" presName="node" presStyleLbl="node1" presStyleIdx="1" presStyleCnt="4" custScaleX="209590" custScaleY="186934" custRadScaleRad="180304" custRadScaleInc="-8832">
        <dgm:presLayoutVars>
          <dgm:bulletEnabled val="1"/>
        </dgm:presLayoutVars>
      </dgm:prSet>
      <dgm:spPr/>
    </dgm:pt>
    <dgm:pt modelId="{D9C6222B-EC3C-4148-BA69-36C3A81B048E}" type="pres">
      <dgm:prSet presAssocID="{CC1E3420-0BC3-49F7-A310-498CB418ADF6}" presName="parTrans" presStyleLbl="sibTrans2D1" presStyleIdx="2" presStyleCnt="4"/>
      <dgm:spPr/>
    </dgm:pt>
    <dgm:pt modelId="{B4FFBDBD-BB24-412E-9951-6209B5A45108}" type="pres">
      <dgm:prSet presAssocID="{CC1E3420-0BC3-49F7-A310-498CB418ADF6}" presName="connectorText" presStyleLbl="sibTrans2D1" presStyleIdx="2" presStyleCnt="4"/>
      <dgm:spPr/>
    </dgm:pt>
    <dgm:pt modelId="{A1926116-7C9D-44EE-9001-0E0DFC08F7C6}" type="pres">
      <dgm:prSet presAssocID="{D180EA16-A270-4733-99FE-DCF443DD9F31}" presName="node" presStyleLbl="node1" presStyleIdx="2" presStyleCnt="4" custScaleX="163321" custScaleY="112577" custRadScaleRad="90986" custRadScaleInc="709">
        <dgm:presLayoutVars>
          <dgm:bulletEnabled val="1"/>
        </dgm:presLayoutVars>
      </dgm:prSet>
      <dgm:spPr/>
    </dgm:pt>
    <dgm:pt modelId="{89C0364C-CC5E-457C-BC03-0B1A3946CDC5}" type="pres">
      <dgm:prSet presAssocID="{17C69CCC-4BAC-438A-8CFE-F9746BD5150B}" presName="parTrans" presStyleLbl="sibTrans2D1" presStyleIdx="3" presStyleCnt="4"/>
      <dgm:spPr/>
    </dgm:pt>
    <dgm:pt modelId="{AF33F358-ACE6-450C-8EC9-F7D94D4F1058}" type="pres">
      <dgm:prSet presAssocID="{17C69CCC-4BAC-438A-8CFE-F9746BD5150B}" presName="connectorText" presStyleLbl="sibTrans2D1" presStyleIdx="3" presStyleCnt="4"/>
      <dgm:spPr/>
    </dgm:pt>
    <dgm:pt modelId="{78ACF9D9-8A4F-40B8-9614-18E9DCF2129F}" type="pres">
      <dgm:prSet presAssocID="{AFC777D6-8130-4AF4-BE38-CA7D4FE5096A}" presName="node" presStyleLbl="node1" presStyleIdx="3" presStyleCnt="4" custScaleX="213488" custScaleY="182564" custRadScaleRad="182093" custRadScaleInc="6359">
        <dgm:presLayoutVars>
          <dgm:bulletEnabled val="1"/>
        </dgm:presLayoutVars>
      </dgm:prSet>
      <dgm:spPr/>
    </dgm:pt>
  </dgm:ptLst>
  <dgm:cxnLst>
    <dgm:cxn modelId="{53F48805-5769-492F-BC37-804F1792CB3C}" type="presOf" srcId="{17C69CCC-4BAC-438A-8CFE-F9746BD5150B}" destId="{AF33F358-ACE6-450C-8EC9-F7D94D4F1058}" srcOrd="1" destOrd="0" presId="urn:microsoft.com/office/officeart/2005/8/layout/radial5"/>
    <dgm:cxn modelId="{5911BD0C-7608-4870-9548-85E7AA1A1398}" srcId="{BDC3E0B0-4203-46E6-A64D-1C7ADE370920}" destId="{E669E57D-727F-4268-A6E7-7CDCF6DEA304}" srcOrd="0" destOrd="0" parTransId="{20714C4A-5A49-4B01-B6D1-A1366847ADFE}" sibTransId="{138E8AC2-86DD-42BB-B815-FEBAB32D0D12}"/>
    <dgm:cxn modelId="{08B9CE1D-0899-4872-9F9C-E0D9EE6B89C2}" type="presOf" srcId="{31221AA4-2E7D-4226-B739-96D604A5D2B8}" destId="{D125C606-04A2-4C89-B62F-672285E05ACB}" srcOrd="0" destOrd="0" presId="urn:microsoft.com/office/officeart/2005/8/layout/radial5"/>
    <dgm:cxn modelId="{686B4922-F5ED-4D2E-84A7-AD8E846EA39F}" type="presOf" srcId="{CC1E3420-0BC3-49F7-A310-498CB418ADF6}" destId="{B4FFBDBD-BB24-412E-9951-6209B5A45108}" srcOrd="1" destOrd="0" presId="urn:microsoft.com/office/officeart/2005/8/layout/radial5"/>
    <dgm:cxn modelId="{7928B834-FCB9-4F66-8F28-311922C820C8}" srcId="{E669E57D-727F-4268-A6E7-7CDCF6DEA304}" destId="{31221AA4-2E7D-4226-B739-96D604A5D2B8}" srcOrd="0" destOrd="0" parTransId="{EBB3F486-DAA8-4954-AFBA-CB945520D8EB}" sibTransId="{D40341AB-81C0-49BE-97CD-1AD71C691EC9}"/>
    <dgm:cxn modelId="{B58B5635-CBB6-4EF2-92D6-CE23204B2F41}" type="presOf" srcId="{D180EA16-A270-4733-99FE-DCF443DD9F31}" destId="{A1926116-7C9D-44EE-9001-0E0DFC08F7C6}" srcOrd="0" destOrd="0" presId="urn:microsoft.com/office/officeart/2005/8/layout/radial5"/>
    <dgm:cxn modelId="{D8137F5F-DF40-404F-B321-8B32BEBC89B0}" type="presOf" srcId="{17C69CCC-4BAC-438A-8CFE-F9746BD5150B}" destId="{89C0364C-CC5E-457C-BC03-0B1A3946CDC5}" srcOrd="0" destOrd="0" presId="urn:microsoft.com/office/officeart/2005/8/layout/radial5"/>
    <dgm:cxn modelId="{E9DDCB60-0D43-46A9-9CCA-70942B6749D2}" srcId="{E669E57D-727F-4268-A6E7-7CDCF6DEA304}" destId="{4D345579-E21A-48F3-A863-77ABE54081C2}" srcOrd="1" destOrd="0" parTransId="{B10EB7F1-6262-4A34-925B-D007157C06C0}" sibTransId="{9DC63D8A-0CFA-44F8-8C6B-53FD4FE8ED21}"/>
    <dgm:cxn modelId="{303CDE68-174E-4616-930C-954A4C2BB345}" srcId="{E669E57D-727F-4268-A6E7-7CDCF6DEA304}" destId="{D180EA16-A270-4733-99FE-DCF443DD9F31}" srcOrd="2" destOrd="0" parTransId="{CC1E3420-0BC3-49F7-A310-498CB418ADF6}" sibTransId="{A981EA19-C9C2-40B0-91F5-3532BF223770}"/>
    <dgm:cxn modelId="{1B6E3549-6A1B-48A4-927B-01ECFAFFB6E5}" srcId="{E669E57D-727F-4268-A6E7-7CDCF6DEA304}" destId="{AFC777D6-8130-4AF4-BE38-CA7D4FE5096A}" srcOrd="3" destOrd="0" parTransId="{17C69CCC-4BAC-438A-8CFE-F9746BD5150B}" sibTransId="{C643B64C-F1F9-4928-9CF2-C799ACCE518E}"/>
    <dgm:cxn modelId="{C481E34A-66B0-4661-A5CB-C60EB363B800}" type="presOf" srcId="{B10EB7F1-6262-4A34-925B-D007157C06C0}" destId="{31787EC7-6A9A-4CC1-AA9A-0ED273FE7ED6}" srcOrd="1" destOrd="0" presId="urn:microsoft.com/office/officeart/2005/8/layout/radial5"/>
    <dgm:cxn modelId="{6FDE3F73-82BC-4230-972B-05A22991AE57}" type="presOf" srcId="{4D345579-E21A-48F3-A863-77ABE54081C2}" destId="{2BB6E6CC-2CE7-4307-877C-E6D7CEF89A9C}" srcOrd="0" destOrd="0" presId="urn:microsoft.com/office/officeart/2005/8/layout/radial5"/>
    <dgm:cxn modelId="{08AC1297-5DA6-49FB-B622-A61DD943A1A5}" type="presOf" srcId="{B10EB7F1-6262-4A34-925B-D007157C06C0}" destId="{BC93B1D1-8341-49AE-9F6B-AD1EE2C58F94}" srcOrd="0" destOrd="0" presId="urn:microsoft.com/office/officeart/2005/8/layout/radial5"/>
    <dgm:cxn modelId="{7D36399D-A223-4C13-84A1-F6B92C3C1A46}" type="presOf" srcId="{CC1E3420-0BC3-49F7-A310-498CB418ADF6}" destId="{D9C6222B-EC3C-4148-BA69-36C3A81B048E}" srcOrd="0" destOrd="0" presId="urn:microsoft.com/office/officeart/2005/8/layout/radial5"/>
    <dgm:cxn modelId="{7122D6C5-64AA-4B92-A4D5-0D8AADF8C18A}" type="presOf" srcId="{BDC3E0B0-4203-46E6-A64D-1C7ADE370920}" destId="{EB190F71-48B5-4B9D-91A9-BB2DAD9AF090}" srcOrd="0" destOrd="0" presId="urn:microsoft.com/office/officeart/2005/8/layout/radial5"/>
    <dgm:cxn modelId="{156127DD-57CE-4FE4-A683-04E5E9DDA606}" type="presOf" srcId="{AFC777D6-8130-4AF4-BE38-CA7D4FE5096A}" destId="{78ACF9D9-8A4F-40B8-9614-18E9DCF2129F}" srcOrd="0" destOrd="0" presId="urn:microsoft.com/office/officeart/2005/8/layout/radial5"/>
    <dgm:cxn modelId="{42B236E1-0EE4-4D5A-BCBF-42A4236F6FD5}" type="presOf" srcId="{EBB3F486-DAA8-4954-AFBA-CB945520D8EB}" destId="{F6874922-A8CF-422D-8555-982C1B17971F}" srcOrd="0" destOrd="0" presId="urn:microsoft.com/office/officeart/2005/8/layout/radial5"/>
    <dgm:cxn modelId="{6C8D32E5-ECFA-42FC-9436-C4B053601186}" type="presOf" srcId="{E669E57D-727F-4268-A6E7-7CDCF6DEA304}" destId="{7E723571-1C51-456F-B320-3CDF795885FE}" srcOrd="0" destOrd="0" presId="urn:microsoft.com/office/officeart/2005/8/layout/radial5"/>
    <dgm:cxn modelId="{D8AECCFE-6C89-40D1-81E2-A044E4B80B7A}" type="presOf" srcId="{EBB3F486-DAA8-4954-AFBA-CB945520D8EB}" destId="{50F09724-23B0-4B6B-86EA-D4F85656D902}" srcOrd="1" destOrd="0" presId="urn:microsoft.com/office/officeart/2005/8/layout/radial5"/>
    <dgm:cxn modelId="{0C334D5D-FF58-4D00-9818-4D4F5614D37C}" type="presParOf" srcId="{EB190F71-48B5-4B9D-91A9-BB2DAD9AF090}" destId="{7E723571-1C51-456F-B320-3CDF795885FE}" srcOrd="0" destOrd="0" presId="urn:microsoft.com/office/officeart/2005/8/layout/radial5"/>
    <dgm:cxn modelId="{54A90F8E-C985-4DFC-9342-34EE077C1913}" type="presParOf" srcId="{EB190F71-48B5-4B9D-91A9-BB2DAD9AF090}" destId="{F6874922-A8CF-422D-8555-982C1B17971F}" srcOrd="1" destOrd="0" presId="urn:microsoft.com/office/officeart/2005/8/layout/radial5"/>
    <dgm:cxn modelId="{82E47F50-E357-4B9B-BF1E-2E362D93AC1A}" type="presParOf" srcId="{F6874922-A8CF-422D-8555-982C1B17971F}" destId="{50F09724-23B0-4B6B-86EA-D4F85656D902}" srcOrd="0" destOrd="0" presId="urn:microsoft.com/office/officeart/2005/8/layout/radial5"/>
    <dgm:cxn modelId="{3AAB097B-A4F8-486F-9BB5-E65BC28052F8}" type="presParOf" srcId="{EB190F71-48B5-4B9D-91A9-BB2DAD9AF090}" destId="{D125C606-04A2-4C89-B62F-672285E05ACB}" srcOrd="2" destOrd="0" presId="urn:microsoft.com/office/officeart/2005/8/layout/radial5"/>
    <dgm:cxn modelId="{53E2990A-2D28-4283-9211-6B49EA5055C0}" type="presParOf" srcId="{EB190F71-48B5-4B9D-91A9-BB2DAD9AF090}" destId="{BC93B1D1-8341-49AE-9F6B-AD1EE2C58F94}" srcOrd="3" destOrd="0" presId="urn:microsoft.com/office/officeart/2005/8/layout/radial5"/>
    <dgm:cxn modelId="{215B1752-5849-4DF8-87A6-AF04C8D8B61E}" type="presParOf" srcId="{BC93B1D1-8341-49AE-9F6B-AD1EE2C58F94}" destId="{31787EC7-6A9A-4CC1-AA9A-0ED273FE7ED6}" srcOrd="0" destOrd="0" presId="urn:microsoft.com/office/officeart/2005/8/layout/radial5"/>
    <dgm:cxn modelId="{AED62418-3B70-4597-84A1-7DC738B4E485}" type="presParOf" srcId="{EB190F71-48B5-4B9D-91A9-BB2DAD9AF090}" destId="{2BB6E6CC-2CE7-4307-877C-E6D7CEF89A9C}" srcOrd="4" destOrd="0" presId="urn:microsoft.com/office/officeart/2005/8/layout/radial5"/>
    <dgm:cxn modelId="{F107E26C-362C-4D44-BF1B-DBC244E903CB}" type="presParOf" srcId="{EB190F71-48B5-4B9D-91A9-BB2DAD9AF090}" destId="{D9C6222B-EC3C-4148-BA69-36C3A81B048E}" srcOrd="5" destOrd="0" presId="urn:microsoft.com/office/officeart/2005/8/layout/radial5"/>
    <dgm:cxn modelId="{E01AC836-D094-4479-A478-227C22091EAF}" type="presParOf" srcId="{D9C6222B-EC3C-4148-BA69-36C3A81B048E}" destId="{B4FFBDBD-BB24-412E-9951-6209B5A45108}" srcOrd="0" destOrd="0" presId="urn:microsoft.com/office/officeart/2005/8/layout/radial5"/>
    <dgm:cxn modelId="{E75F1380-1FBC-4652-BD13-5F992EA79647}" type="presParOf" srcId="{EB190F71-48B5-4B9D-91A9-BB2DAD9AF090}" destId="{A1926116-7C9D-44EE-9001-0E0DFC08F7C6}" srcOrd="6" destOrd="0" presId="urn:microsoft.com/office/officeart/2005/8/layout/radial5"/>
    <dgm:cxn modelId="{1DE09964-E71C-4112-81EA-3F4AB60D654C}" type="presParOf" srcId="{EB190F71-48B5-4B9D-91A9-BB2DAD9AF090}" destId="{89C0364C-CC5E-457C-BC03-0B1A3946CDC5}" srcOrd="7" destOrd="0" presId="urn:microsoft.com/office/officeart/2005/8/layout/radial5"/>
    <dgm:cxn modelId="{F3D35D0B-BF12-44FB-BB30-254E42C1DBFB}" type="presParOf" srcId="{89C0364C-CC5E-457C-BC03-0B1A3946CDC5}" destId="{AF33F358-ACE6-450C-8EC9-F7D94D4F1058}" srcOrd="0" destOrd="0" presId="urn:microsoft.com/office/officeart/2005/8/layout/radial5"/>
    <dgm:cxn modelId="{8B25D55C-0FB3-43EC-BCEB-006A4A93B655}" type="presParOf" srcId="{EB190F71-48B5-4B9D-91A9-BB2DAD9AF090}" destId="{78ACF9D9-8A4F-40B8-9614-18E9DCF2129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23571-1C51-456F-B320-3CDF795885FE}">
      <dsp:nvSpPr>
        <dsp:cNvPr id="0" name=""/>
        <dsp:cNvSpPr/>
      </dsp:nvSpPr>
      <dsp:spPr>
        <a:xfrm>
          <a:off x="3625441" y="2277158"/>
          <a:ext cx="2297909" cy="878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АОП</a:t>
          </a:r>
        </a:p>
      </dsp:txBody>
      <dsp:txXfrm>
        <a:off x="3961962" y="2405784"/>
        <a:ext cx="1624867" cy="621060"/>
      </dsp:txXfrm>
    </dsp:sp>
    <dsp:sp modelId="{F6874922-A8CF-422D-8555-982C1B17971F}">
      <dsp:nvSpPr>
        <dsp:cNvPr id="0" name=""/>
        <dsp:cNvSpPr/>
      </dsp:nvSpPr>
      <dsp:spPr>
        <a:xfrm rot="16175790">
          <a:off x="4677332" y="1876219"/>
          <a:ext cx="185548" cy="462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4705360" y="1996510"/>
        <a:ext cx="129884" cy="277378"/>
      </dsp:txXfrm>
    </dsp:sp>
    <dsp:sp modelId="{D125C606-04A2-4C89-B62F-672285E05ACB}">
      <dsp:nvSpPr>
        <dsp:cNvPr id="0" name=""/>
        <dsp:cNvSpPr/>
      </dsp:nvSpPr>
      <dsp:spPr>
        <a:xfrm>
          <a:off x="3780780" y="478445"/>
          <a:ext cx="1965911" cy="14486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АОП по отдельному курсу, предмету</a:t>
          </a:r>
        </a:p>
      </dsp:txBody>
      <dsp:txXfrm>
        <a:off x="4068681" y="690593"/>
        <a:ext cx="1390109" cy="1024343"/>
      </dsp:txXfrm>
    </dsp:sp>
    <dsp:sp modelId="{BC93B1D1-8341-49AE-9F6B-AD1EE2C58F94}">
      <dsp:nvSpPr>
        <dsp:cNvPr id="0" name=""/>
        <dsp:cNvSpPr/>
      </dsp:nvSpPr>
      <dsp:spPr>
        <a:xfrm rot="21198053">
          <a:off x="6049381" y="2310024"/>
          <a:ext cx="432236" cy="462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6049824" y="2410047"/>
        <a:ext cx="302565" cy="277378"/>
      </dsp:txXfrm>
    </dsp:sp>
    <dsp:sp modelId="{2BB6E6CC-2CE7-4307-877C-E6D7CEF89A9C}">
      <dsp:nvSpPr>
        <dsp:cNvPr id="0" name=""/>
        <dsp:cNvSpPr/>
      </dsp:nvSpPr>
      <dsp:spPr>
        <a:xfrm>
          <a:off x="6670437" y="1055373"/>
          <a:ext cx="2849799" cy="2541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/>
            <a:t>АООП для группы, класса образовательной организации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7087780" y="1427603"/>
        <a:ext cx="2015113" cy="1797284"/>
      </dsp:txXfrm>
    </dsp:sp>
    <dsp:sp modelId="{D9C6222B-EC3C-4148-BA69-36C3A81B048E}">
      <dsp:nvSpPr>
        <dsp:cNvPr id="0" name=""/>
        <dsp:cNvSpPr/>
      </dsp:nvSpPr>
      <dsp:spPr>
        <a:xfrm rot="5423229">
          <a:off x="4671201" y="3105509"/>
          <a:ext cx="198005" cy="462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4701102" y="3168269"/>
        <a:ext cx="138604" cy="277378"/>
      </dsp:txXfrm>
    </dsp:sp>
    <dsp:sp modelId="{A1926116-7C9D-44EE-9001-0E0DFC08F7C6}">
      <dsp:nvSpPr>
        <dsp:cNvPr id="0" name=""/>
        <dsp:cNvSpPr/>
      </dsp:nvSpPr>
      <dsp:spPr>
        <a:xfrm>
          <a:off x="3653393" y="3529047"/>
          <a:ext cx="2220678" cy="1530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Адаптированная дополнительная образовательная программа</a:t>
          </a:r>
        </a:p>
      </dsp:txBody>
      <dsp:txXfrm>
        <a:off x="3978604" y="3753214"/>
        <a:ext cx="1570256" cy="1082377"/>
      </dsp:txXfrm>
    </dsp:sp>
    <dsp:sp modelId="{89C0364C-CC5E-457C-BC03-0B1A3946CDC5}">
      <dsp:nvSpPr>
        <dsp:cNvPr id="0" name=""/>
        <dsp:cNvSpPr/>
      </dsp:nvSpPr>
      <dsp:spPr>
        <a:xfrm rot="11135445">
          <a:off x="3084405" y="2339752"/>
          <a:ext cx="408974" cy="462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3206805" y="2438188"/>
        <a:ext cx="286282" cy="277378"/>
      </dsp:txXfrm>
    </dsp:sp>
    <dsp:sp modelId="{78ACF9D9-8A4F-40B8-9614-18E9DCF2129F}">
      <dsp:nvSpPr>
        <dsp:cNvPr id="0" name=""/>
        <dsp:cNvSpPr/>
      </dsp:nvSpPr>
      <dsp:spPr>
        <a:xfrm>
          <a:off x="0" y="1149870"/>
          <a:ext cx="2902800" cy="2482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АООП на отдельного обучающегося  в условиях инклюзивного образования</a:t>
          </a:r>
        </a:p>
      </dsp:txBody>
      <dsp:txXfrm>
        <a:off x="425105" y="1513398"/>
        <a:ext cx="2052590" cy="175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1344553"/>
          </a:xfrm>
        </p:spPr>
        <p:txBody>
          <a:bodyPr>
            <a:normAutofit/>
          </a:bodyPr>
          <a:lstStyle/>
          <a:p>
            <a:r>
              <a:rPr lang="ru-RU" sz="2400" dirty="0"/>
              <a:t>ИНКЛЮЗИВНОЕ ОБРАЗОВАНИЕ КАК НАПРАВЛЕНИЕ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 РЕАЛИЗАЦИИ ФГОС НОО ОБУЧАЮЩИХСЯ С ОВЗ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100" y="2146850"/>
            <a:ext cx="11506200" cy="3593549"/>
          </a:xfrm>
        </p:spPr>
        <p:txBody>
          <a:bodyPr/>
          <a:lstStyle/>
          <a:p>
            <a:endParaRPr lang="ru-RU" b="1" dirty="0"/>
          </a:p>
          <a:p>
            <a:pPr algn="ctr"/>
            <a:endParaRPr lang="ru-RU" dirty="0"/>
          </a:p>
          <a:p>
            <a:pPr algn="r"/>
            <a:r>
              <a:rPr lang="ru-RU" sz="1600" b="1" i="1" dirty="0"/>
              <a:t>Наталия Владимировна Борисова</a:t>
            </a:r>
          </a:p>
          <a:p>
            <a:pPr algn="r"/>
            <a:r>
              <a:rPr lang="ru-RU" sz="1400" i="1" dirty="0"/>
              <a:t>Координатор по инклюзии </a:t>
            </a:r>
          </a:p>
          <a:p>
            <a:pPr algn="r"/>
            <a:r>
              <a:rPr lang="ru-RU" sz="1400" i="1" dirty="0" err="1"/>
              <a:t>гбоу</a:t>
            </a:r>
            <a:r>
              <a:rPr lang="ru-RU" sz="1400" i="1" dirty="0"/>
              <a:t> школа №518»</a:t>
            </a:r>
          </a:p>
          <a:p>
            <a:pPr algn="r"/>
            <a:r>
              <a:rPr lang="ru-RU" sz="1400" i="1" dirty="0"/>
              <a:t>Город </a:t>
            </a:r>
            <a:r>
              <a:rPr lang="ru-RU" sz="1400" i="1" dirty="0" err="1"/>
              <a:t>москва</a:t>
            </a:r>
            <a:endParaRPr lang="ru-RU" sz="1400" i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642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266701"/>
            <a:ext cx="9520158" cy="13081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Times New Roman" panose="02020603050405020304" pitchFamily="18" charset="0"/>
              </a:rPr>
              <a:t>Статья 79. Организация получения образования обучающимися с ограниченными возможностями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</a:rPr>
              <a:t>12. Государство в лице уполномоченных им органов государственной власти Российской Федерации и органов государственной власти субъектов Российской Федерации </a:t>
            </a:r>
            <a:r>
              <a:rPr lang="ru-RU" altLang="ru-RU" sz="2400" b="1" dirty="0">
                <a:latin typeface="Times New Roman" panose="02020603050405020304" pitchFamily="18" charset="0"/>
              </a:rPr>
              <a:t>обеспечивает подготовку педагогических работников, владеющих специальными педагогическими подходами и методами обучения и воспитания обучающихся с ограниченными возможностями здоровья</a:t>
            </a:r>
            <a:r>
              <a:rPr lang="ru-RU" altLang="ru-RU" sz="2400" dirty="0">
                <a:latin typeface="Times New Roman" panose="02020603050405020304" pitchFamily="18" charset="0"/>
              </a:rPr>
              <a:t>, и содействует привлечению таких работников в организации, осуществляющие образовательную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1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266701"/>
            <a:ext cx="9520158" cy="584199"/>
          </a:xfrm>
        </p:spPr>
        <p:txBody>
          <a:bodyPr/>
          <a:lstStyle/>
          <a:p>
            <a:r>
              <a:rPr lang="ru-RU" altLang="ru-RU" dirty="0"/>
              <a:t>Комментарии к ФЗ №273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696" y="762000"/>
            <a:ext cx="9520158" cy="50927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altLang="ru-RU" b="1" i="1" dirty="0"/>
              <a:t>Адаптированная образовательная программа</a:t>
            </a:r>
            <a:r>
              <a:rPr lang="ru-RU" altLang="ru-RU" b="1" dirty="0"/>
              <a:t> </a:t>
            </a:r>
            <a:r>
              <a:rPr lang="ru-RU" altLang="ru-RU" dirty="0"/>
              <a:t>– это образовательная программа, адаптированная для обучения ребенка с ОВЗ (в том числе с инвалидностью),</a:t>
            </a:r>
            <a:r>
              <a:rPr lang="ru-RU" altLang="ru-RU" b="1" dirty="0"/>
              <a:t> </a:t>
            </a:r>
            <a:r>
              <a:rPr lang="ru-RU" altLang="ru-RU" dirty="0"/>
              <a:t>разрабатывается на базе основной общеобразовательной программы, с учетом адаптированной основной образовательной программы и в соответствии с  психофизическими особенностями и особыми образовательными потребностями категории лиц с ОВЗ, к которой относится ребенок (например, лиц с нарушениями зрения – слепых, слабовидящих; лиц с нарушением слуха – глухих, слабослышащих и т.д.). При этом </a:t>
            </a:r>
            <a:r>
              <a:rPr lang="ru-RU" altLang="ru-RU" dirty="0" err="1"/>
              <a:t>адаптированию</a:t>
            </a:r>
            <a:r>
              <a:rPr lang="ru-RU" altLang="ru-RU" dirty="0"/>
              <a:t> и модификации подлежат программы учебных предметов; учебники и рабочие тетради; электронные средства и формы организации обучения; формы организации учебного процесса; способы учебной работы  с учащимися, имеющими особые образовательные потребности (способы организации коллективной учебной деятельности, способы коммуникации, способы предъявления и выполнения заданий, способы работы с текстовыми материалами, формы и способы контроля и оценки знаний, компетенций и мн. др.).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82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ФГОС НОО обучающихся с ОВЗ, введенный в действие приказом </a:t>
            </a:r>
            <a:r>
              <a:rPr lang="ru-RU" dirty="0" err="1"/>
              <a:t>Минобра</a:t>
            </a:r>
            <a:r>
              <a:rPr lang="ru-RU" dirty="0"/>
              <a:t> РФ от 19.12.2014 №1598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296" y="1853754"/>
            <a:ext cx="9520158" cy="3450613"/>
          </a:xfrm>
        </p:spPr>
        <p:txBody>
          <a:bodyPr/>
          <a:lstStyle/>
          <a:p>
            <a:r>
              <a:rPr lang="ru-RU" dirty="0"/>
              <a:t>Устанавливает отношения в сфере образования групп обучающихся с ОВЗ (9 групп)</a:t>
            </a:r>
          </a:p>
          <a:p>
            <a:r>
              <a:rPr lang="ru-RU" dirty="0"/>
              <a:t>Содержит совокупность обязательных требований при реализации АООП</a:t>
            </a:r>
          </a:p>
          <a:p>
            <a:r>
              <a:rPr lang="ru-RU" dirty="0"/>
              <a:t>- требования к структуре АООП</a:t>
            </a:r>
          </a:p>
          <a:p>
            <a:r>
              <a:rPr lang="ru-RU" dirty="0"/>
              <a:t>-требования к условиям реализации АООП</a:t>
            </a:r>
          </a:p>
          <a:p>
            <a:r>
              <a:rPr lang="ru-RU" dirty="0"/>
              <a:t>-требования к результатам освоения АООП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17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304801"/>
            <a:ext cx="9520158" cy="609599"/>
          </a:xfrm>
        </p:spPr>
        <p:txBody>
          <a:bodyPr/>
          <a:lstStyle/>
          <a:p>
            <a:r>
              <a:rPr lang="ru-RU" dirty="0"/>
              <a:t>Концепция ФГОС НОО обучающихся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696" y="914400"/>
            <a:ext cx="9520158" cy="5054600"/>
          </a:xfrm>
        </p:spPr>
        <p:txBody>
          <a:bodyPr>
            <a:normAutofit fontScale="92500"/>
          </a:bodyPr>
          <a:lstStyle/>
          <a:p>
            <a:r>
              <a:rPr lang="ru-RU" dirty="0"/>
              <a:t>Учтена неоднородность группы обучающихся с ОВЗ, весь диапазон различий;</a:t>
            </a:r>
          </a:p>
          <a:p>
            <a:r>
              <a:rPr lang="ru-RU" dirty="0"/>
              <a:t>Выделены ООП, свойственные всем обучающимся с ОВЗ и специфические для каждой из групп;</a:t>
            </a:r>
          </a:p>
          <a:p>
            <a:r>
              <a:rPr lang="ru-RU" dirty="0"/>
              <a:t>Описаны и конкретизированы необходимые  специальные образовательные условия – общие и специфические;</a:t>
            </a:r>
          </a:p>
          <a:p>
            <a:r>
              <a:rPr lang="ru-RU" dirty="0"/>
              <a:t>Разработаны дифференцированные АООП;</a:t>
            </a:r>
          </a:p>
          <a:p>
            <a:r>
              <a:rPr lang="ru-RU" dirty="0"/>
              <a:t>Предусматривается возможность перехода обучающегося с ОВЗ с одного варианта АООП на другой;</a:t>
            </a:r>
          </a:p>
          <a:p>
            <a:r>
              <a:rPr lang="ru-RU" dirty="0"/>
              <a:t>В структуре и содержании АООП выделены 8 образовательных областей и коррекционно-развивающая область;</a:t>
            </a:r>
          </a:p>
          <a:p>
            <a:r>
              <a:rPr lang="ru-RU" dirty="0"/>
              <a:t>Во всех вариантах АООП выделены академический компонент и компонент жизненных компетенций.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91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296" y="241301"/>
            <a:ext cx="9520158" cy="609599"/>
          </a:xfrm>
        </p:spPr>
        <p:txBody>
          <a:bodyPr/>
          <a:lstStyle/>
          <a:p>
            <a:r>
              <a:rPr lang="ru-RU" dirty="0"/>
              <a:t>Виды и варианты АООП НОО ОВЗ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275227"/>
              </p:ext>
            </p:extLst>
          </p:nvPr>
        </p:nvGraphicFramePr>
        <p:xfrm>
          <a:off x="1535113" y="850900"/>
          <a:ext cx="9520236" cy="509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87">
                  <a:extLst>
                    <a:ext uri="{9D8B030D-6E8A-4147-A177-3AD203B41FA5}">
                      <a16:colId xmlns:a16="http://schemas.microsoft.com/office/drawing/2014/main" val="3118006912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120421988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3675391645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3000492597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34441412"/>
                    </a:ext>
                  </a:extLst>
                </a:gridCol>
                <a:gridCol w="1586706">
                  <a:extLst>
                    <a:ext uri="{9D8B030D-6E8A-4147-A177-3AD203B41FA5}">
                      <a16:colId xmlns:a16="http://schemas.microsoft.com/office/drawing/2014/main" val="2720239040"/>
                    </a:ext>
                  </a:extLst>
                </a:gridCol>
              </a:tblGrid>
              <a:tr h="4460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275785"/>
                  </a:ext>
                </a:extLst>
              </a:tr>
              <a:tr h="446087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глухих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160256"/>
                  </a:ext>
                </a:extLst>
              </a:tr>
              <a:tr h="525066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слабослышащих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07101"/>
                  </a:ext>
                </a:extLst>
              </a:tr>
              <a:tr h="370634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слепых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900249"/>
                  </a:ext>
                </a:extLst>
              </a:tr>
              <a:tr h="52506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слабовидящих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851731"/>
                  </a:ext>
                </a:extLst>
              </a:tr>
              <a:tr h="74127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обучающихся с тяжелыми нарушениями речи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743177"/>
                  </a:ext>
                </a:extLst>
              </a:tr>
              <a:tr h="74127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Для обучающихся с нарушениями опорно-двигательного аппарата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792119"/>
                  </a:ext>
                </a:extLst>
              </a:tr>
              <a:tr h="648611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Для обучающихся с ЗПР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631453"/>
                  </a:ext>
                </a:extLst>
              </a:tr>
              <a:tr h="648611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Для обучающихся с РАС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8.4.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3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12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635508" y="330201"/>
            <a:ext cx="9520158" cy="533399"/>
          </a:xfrm>
        </p:spPr>
        <p:txBody>
          <a:bodyPr>
            <a:normAutofit fontScale="90000"/>
          </a:bodyPr>
          <a:lstStyle/>
          <a:p>
            <a:r>
              <a:rPr lang="ru-RU" dirty="0"/>
              <a:t>Адаптированная образовательная программа АОП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606008"/>
              </p:ext>
            </p:extLst>
          </p:nvPr>
        </p:nvGraphicFramePr>
        <p:xfrm>
          <a:off x="1535113" y="863602"/>
          <a:ext cx="9520237" cy="516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62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444501"/>
            <a:ext cx="9520158" cy="140925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Локальные нормативные акты (ЛНА) образовательной организации в части «инклюзивное образование»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294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Решение коллегиального органа государственно-общественного управления школой (Управляющий Совет) – о реализации ФГОС НОО ОВЗ с 01.09.2016</a:t>
            </a:r>
          </a:p>
          <a:p>
            <a:pPr marL="0" indent="0">
              <a:buNone/>
            </a:pPr>
            <a:r>
              <a:rPr lang="ru-RU" dirty="0"/>
              <a:t>    ЛНА «О структуре, порядке разработки и утверждении АООП»</a:t>
            </a:r>
          </a:p>
          <a:p>
            <a:pPr marL="0" indent="0">
              <a:buNone/>
            </a:pPr>
            <a:r>
              <a:rPr lang="ru-RU" dirty="0"/>
              <a:t>   ЛНА «Адаптированная основная общеобразовательная программа»</a:t>
            </a:r>
          </a:p>
          <a:p>
            <a:r>
              <a:rPr lang="ru-RU" dirty="0"/>
              <a:t>ЛНА «Об организации инклюзивного образования»</a:t>
            </a:r>
          </a:p>
          <a:p>
            <a:r>
              <a:rPr lang="ru-RU" dirty="0"/>
              <a:t>ЛНА « Положение о психолого-педагогическом консилиуме ОО»</a:t>
            </a:r>
          </a:p>
          <a:p>
            <a:r>
              <a:rPr lang="ru-RU" dirty="0"/>
              <a:t>ЛНА «О службе психолого-педагогического и социального сопровождения»</a:t>
            </a:r>
          </a:p>
          <a:p>
            <a:r>
              <a:rPr lang="ru-RU" dirty="0"/>
              <a:t>ЛНА «Об индивидуальном учебном плане»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44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ЛНА «Об организации инклюзивного образования»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Общие положения</a:t>
            </a:r>
          </a:p>
          <a:p>
            <a:r>
              <a:rPr lang="ru-RU" dirty="0"/>
              <a:t>Цель и задачи инклюзивного образования</a:t>
            </a:r>
          </a:p>
          <a:p>
            <a:r>
              <a:rPr lang="ru-RU" dirty="0"/>
              <a:t>Организация инклюзивного обучения: формы организации, уровни включения, условия организации инклюзивного образования; этапы организации</a:t>
            </a:r>
          </a:p>
          <a:p>
            <a:r>
              <a:rPr lang="ru-RU" dirty="0"/>
              <a:t>Организация образовательной деятельности при реализации инклюзивного образования</a:t>
            </a:r>
          </a:p>
          <a:p>
            <a:r>
              <a:rPr lang="ru-RU" dirty="0"/>
              <a:t>Порядок принятия ЛНА и внесения в него изменений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26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Ресурсный класс как одна из форм реализации инклюзивного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Ресурсный класс – специально сформированный класс для детей с особенностями развития, в рамках которого организуется индивидуальная и групповая коррекционно-образовательная работа и реализуется организация сопровождения в регулярном учебном процессе</a:t>
            </a:r>
          </a:p>
          <a:p>
            <a:r>
              <a:rPr lang="ru-RU"/>
              <a:t>Регулярный класс – типичный образовательный класс образовательного учреждения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8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10807700" cy="6143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Четыре функциональные зоны классной комнаты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29441"/>
            <a:ext cx="3456384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24" y="1983978"/>
            <a:ext cx="3456383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5861"/>
            <a:ext cx="3456384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5" y="4294197"/>
            <a:ext cx="3456383" cy="1944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9943" y="1516142"/>
            <a:ext cx="10342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Зона для индивидуальных занятий                                                         Зона для групповых занятий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268" y="3926529"/>
            <a:ext cx="1012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Зона для отдыха и сенсорной разгрузки                                                        Рабочая зона учителя</a:t>
            </a: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https://www.facebook.com/abaclass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2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431801"/>
            <a:ext cx="9520158" cy="1421954"/>
          </a:xfrm>
        </p:spPr>
        <p:txBody>
          <a:bodyPr>
            <a:normAutofit fontScale="90000"/>
          </a:bodyPr>
          <a:lstStyle/>
          <a:p>
            <a:r>
              <a:rPr lang="ru-RU" altLang="ru-RU" b="1" u="sng" dirty="0">
                <a:latin typeface="Times New Roman" panose="02020603050405020304" pitchFamily="18" charset="0"/>
              </a:rPr>
              <a:t>Федеральный закон от 3 мая 2012 г. № 46-ФЗ</a:t>
            </a:r>
            <a:br>
              <a:rPr lang="ru-RU" altLang="ru-RU" b="1" u="sng" dirty="0">
                <a:latin typeface="Times New Roman" panose="02020603050405020304" pitchFamily="18" charset="0"/>
              </a:rPr>
            </a:br>
            <a:r>
              <a:rPr lang="ru-RU" altLang="ru-RU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«О ратификации Конвенции ООН о правах инвалидов»</a:t>
            </a:r>
            <a:br>
              <a:rPr lang="ru-RU" altLang="ru-RU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altLang="ru-RU" b="1" i="1" dirty="0"/>
              <a:t>В соответствии с Конвенцией, образование должно быть направлено на:</a:t>
            </a:r>
            <a:endParaRPr lang="ru-RU" altLang="ru-RU" i="1" dirty="0"/>
          </a:p>
          <a:p>
            <a:pPr>
              <a:lnSpc>
                <a:spcPct val="80000"/>
              </a:lnSpc>
              <a:defRPr/>
            </a:pPr>
            <a:r>
              <a:rPr lang="ru-RU" altLang="ru-RU" dirty="0"/>
              <a:t>развитие умственных и физических способностей в самом полном объеме;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dirty="0"/>
              <a:t>доступ инвалидов к образованию в местах своего непосредственного проживания, при котором обеспечивается разумное удовлетворение потребностей лица;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dirty="0"/>
              <a:t>предоставление эффективных </a:t>
            </a:r>
            <a:r>
              <a:rPr lang="ru-RU" altLang="ru-RU" b="1" i="1" dirty="0"/>
              <a:t>мер индивидуальной поддержки в общей системе образования, облегчающих процесс обучения;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dirty="0">
                <a:latin typeface="Arial" charset="0"/>
              </a:rPr>
              <a:t>Статья 24. ….государство обязано обеспечить равный доступ для всех детей с инвалидностью к образованию, и это должно происходить путем обеспечения </a:t>
            </a:r>
            <a:r>
              <a:rPr lang="ru-RU" altLang="ru-RU" dirty="0" err="1">
                <a:latin typeface="Arial" charset="0"/>
              </a:rPr>
              <a:t>инклюзивности</a:t>
            </a:r>
            <a:r>
              <a:rPr lang="ru-RU" altLang="ru-RU" dirty="0">
                <a:latin typeface="Arial" charset="0"/>
              </a:rPr>
              <a:t> системы образования.</a:t>
            </a:r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2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45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Ученики ресурсного класса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34696" y="1498600"/>
            <a:ext cx="9520158" cy="3967745"/>
          </a:xfrm>
        </p:spPr>
        <p:txBody>
          <a:bodyPr/>
          <a:lstStyle/>
          <a:p>
            <a:pPr algn="just"/>
            <a:r>
              <a:rPr lang="ru-RU" sz="2800" dirty="0"/>
              <a:t>Ученики ресурсного класса не должны иметь значительную разницу в календарном возрасте: начальная школа, средняя школа, старшая школа</a:t>
            </a:r>
          </a:p>
          <a:p>
            <a:pPr algn="just"/>
            <a:r>
              <a:rPr lang="ru-RU" sz="2800" dirty="0"/>
              <a:t>Максимальная наполняемость ресурсного класса – 8 учеников</a:t>
            </a:r>
          </a:p>
          <a:p>
            <a:pPr algn="just"/>
            <a:r>
              <a:rPr lang="ru-RU" sz="2800" dirty="0">
                <a:solidFill>
                  <a:srgbClr val="FF0000"/>
                </a:solidFill>
              </a:rPr>
              <a:t>Ресурсный класс возможен, не только для детей с тяжелыми формами аутизма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4647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330201"/>
            <a:ext cx="9520158" cy="54609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Когда ребенку нужен ресурсный класс?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696" y="1117600"/>
            <a:ext cx="9520158" cy="4348745"/>
          </a:xfrm>
        </p:spPr>
        <p:txBody>
          <a:bodyPr/>
          <a:lstStyle/>
          <a:p>
            <a:pPr algn="just"/>
            <a:r>
              <a:rPr lang="ru-RU" sz="2400" dirty="0"/>
              <a:t>Поведенческие проблемы, которые мешают нахождению в регулярном классе</a:t>
            </a:r>
          </a:p>
          <a:p>
            <a:pPr algn="just"/>
            <a:r>
              <a:rPr lang="ru-RU" sz="2400" dirty="0"/>
              <a:t>Коммуникативные проблемы</a:t>
            </a:r>
          </a:p>
          <a:p>
            <a:pPr algn="just"/>
            <a:r>
              <a:rPr lang="ru-RU" sz="2400" dirty="0"/>
              <a:t>Не сформировано восприятие фронтальной инструкции</a:t>
            </a:r>
          </a:p>
          <a:p>
            <a:pPr algn="just"/>
            <a:r>
              <a:rPr lang="ru-RU" sz="2400" dirty="0"/>
              <a:t>Быстрая истощаемость</a:t>
            </a:r>
          </a:p>
          <a:p>
            <a:pPr algn="just"/>
            <a:r>
              <a:rPr lang="ru-RU" sz="2400" dirty="0" err="1"/>
              <a:t>Асинхрония</a:t>
            </a:r>
            <a:r>
              <a:rPr lang="ru-RU" sz="2400" dirty="0"/>
              <a:t> в формировании навыков</a:t>
            </a:r>
          </a:p>
          <a:p>
            <a:pPr algn="just"/>
            <a:r>
              <a:rPr lang="ru-RU" sz="2400" dirty="0"/>
              <a:t>Нарушение усвоения учебного материала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012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Команда ресурсного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Супервизор</a:t>
            </a:r>
          </a:p>
          <a:p>
            <a:r>
              <a:rPr lang="ru-RU" dirty="0"/>
              <a:t>Координатор</a:t>
            </a:r>
            <a:r>
              <a:rPr lang="en-US" dirty="0"/>
              <a:t>/ </a:t>
            </a:r>
            <a:r>
              <a:rPr lang="ru-RU" dirty="0"/>
              <a:t>Консультант</a:t>
            </a:r>
          </a:p>
          <a:p>
            <a:r>
              <a:rPr lang="ru-RU" dirty="0"/>
              <a:t>Учитель ресурсного класса</a:t>
            </a:r>
          </a:p>
          <a:p>
            <a:r>
              <a:rPr lang="ru-RU" dirty="0"/>
              <a:t>Тьюторы</a:t>
            </a:r>
          </a:p>
          <a:p>
            <a:r>
              <a:rPr lang="ru-RU" dirty="0"/>
              <a:t>Администрация школы</a:t>
            </a:r>
          </a:p>
          <a:p>
            <a:r>
              <a:rPr lang="ru-RU" dirty="0"/>
              <a:t>Учителя регулярных классов школы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419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Специфика программ ресурсного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Ориентация на основную образовательную программу учреждения</a:t>
            </a:r>
          </a:p>
          <a:p>
            <a:r>
              <a:rPr lang="ru-RU" sz="2800" dirty="0"/>
              <a:t>Включение в программу целей, которые могут быть реализованы в условиях школы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004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59000" y="274638"/>
            <a:ext cx="7785100" cy="842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Система поощрений - Жетоны</a:t>
            </a:r>
          </a:p>
        </p:txBody>
      </p:sp>
      <p:pic>
        <p:nvPicPr>
          <p:cNvPr id="5" name="Содержимое 3" descr="1531886_698589873504978_114485440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340769"/>
            <a:ext cx="3456384" cy="2592288"/>
          </a:xfrm>
          <a:prstGeom prst="rect">
            <a:avLst/>
          </a:prstGeom>
        </p:spPr>
      </p:pic>
      <p:pic>
        <p:nvPicPr>
          <p:cNvPr id="6" name="Picture 4" descr="820837_509311455787553_1194015646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052" y="3069754"/>
            <a:ext cx="4727358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1715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0277621_744589298905035_837370878834393286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4696" y="1340768"/>
            <a:ext cx="9082504" cy="441233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34696" y="152401"/>
            <a:ext cx="9520158" cy="5206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Визуальные подсказки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34696" y="838200"/>
            <a:ext cx="9520158" cy="46281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808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1"/>
            <a:ext cx="9520158" cy="80451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СИСТЕМА РАСПИСАНИЙ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17900" y="2"/>
            <a:ext cx="5562600" cy="6433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000" dirty="0"/>
            </a:br>
            <a:br>
              <a:rPr lang="en-US" sz="4000" dirty="0"/>
            </a:br>
            <a:endParaRPr lang="ru-RU" sz="4000" dirty="0"/>
          </a:p>
        </p:txBody>
      </p:sp>
      <p:pic>
        <p:nvPicPr>
          <p:cNvPr id="5" name="Picture 3" descr="486101_524391447612887_1916060887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821" y="3355806"/>
            <a:ext cx="3143272" cy="2358320"/>
          </a:xfrm>
          <a:prstGeom prst="rect">
            <a:avLst/>
          </a:prstGeom>
          <a:noFill/>
        </p:spPr>
      </p:pic>
      <p:pic>
        <p:nvPicPr>
          <p:cNvPr id="6" name="Рисунок 5" descr="WP_20130911_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9139" y="799283"/>
            <a:ext cx="4318395" cy="2432898"/>
          </a:xfrm>
          <a:prstGeom prst="rect">
            <a:avLst/>
          </a:prstGeom>
        </p:spPr>
      </p:pic>
      <p:pic>
        <p:nvPicPr>
          <p:cNvPr id="7" name="Рисунок 6" descr="WP_20131011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4199" y="3024361"/>
            <a:ext cx="4057679" cy="228601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6403" y="923049"/>
            <a:ext cx="18954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3009" y="923049"/>
            <a:ext cx="1154720" cy="479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0113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Критерии готовности ученика к посещению регулярного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Отсутствие нежелательных форм поведения, которые могут сорвать учебный процесс в регулярном классе (или их слабая интенсивность)</a:t>
            </a:r>
          </a:p>
          <a:p>
            <a:pPr algn="just"/>
            <a:r>
              <a:rPr lang="ru-RU" sz="2800" dirty="0"/>
              <a:t>Способность к занятию за столом в течение 5 минут</a:t>
            </a:r>
          </a:p>
          <a:p>
            <a:pPr algn="just"/>
            <a:r>
              <a:rPr lang="ru-RU" sz="2800" dirty="0"/>
              <a:t>Способность находится рядом с другими детьми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94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009650"/>
            <a:ext cx="12192000" cy="352425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en-US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59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330201"/>
            <a:ext cx="9520158" cy="152355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Право на образование</a:t>
            </a:r>
            <a:br>
              <a:rPr lang="ru-RU" altLang="ru-RU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7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Статья 18 Федерального закона от 24 ноября 1995 г. № 181-ФЗ «О социальной защите инвалидов в Российской Федерации»</a:t>
            </a:r>
            <a:br>
              <a:rPr lang="ru-RU" alt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800" dirty="0"/>
              <a:t>Образовательные учреждения </a:t>
            </a:r>
            <a:r>
              <a:rPr lang="ru-RU" altLang="ru-RU" sz="2800" b="1" dirty="0"/>
              <a:t>совместно с органами социальной защиты населения</a:t>
            </a:r>
            <a:r>
              <a:rPr lang="ru-RU" altLang="ru-RU" sz="2800" dirty="0"/>
              <a:t>, </a:t>
            </a:r>
            <a:r>
              <a:rPr lang="ru-RU" altLang="ru-RU" sz="2800" b="1" dirty="0"/>
              <a:t>органами здравоохранения </a:t>
            </a:r>
            <a:r>
              <a:rPr lang="ru-RU" altLang="ru-RU" sz="2800" dirty="0"/>
              <a:t>обеспечивают дошкольное, внешкольное воспитание и образование детей-инвалидов, получение  инвалидами среднего общего образования, среднего профессионального и высшего профессионального образования </a:t>
            </a:r>
            <a:r>
              <a:rPr lang="ru-RU" altLang="ru-RU" sz="2800" dirty="0">
                <a:solidFill>
                  <a:srgbClr val="C00000"/>
                </a:solidFill>
              </a:rPr>
              <a:t>в соответствии с индивидуальной программой реабилитации</a:t>
            </a:r>
            <a:r>
              <a:rPr lang="en-US" altLang="ru-RU" sz="2800" dirty="0">
                <a:solidFill>
                  <a:srgbClr val="C00000"/>
                </a:solidFill>
              </a:rPr>
              <a:t> (</a:t>
            </a:r>
            <a:r>
              <a:rPr lang="ru-RU" altLang="ru-RU" sz="2800" dirty="0">
                <a:solidFill>
                  <a:srgbClr val="C00000"/>
                </a:solidFill>
              </a:rPr>
              <a:t>ИПР).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76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400" b="1" dirty="0"/>
              <a:t>Национальная стратегия действий в интересах детей на 2012 - 2017 годы</a:t>
            </a:r>
            <a:br>
              <a:rPr lang="ru-RU" altLang="ru-RU" sz="2400" b="1" dirty="0"/>
            </a:br>
            <a:r>
              <a:rPr lang="ru-RU" altLang="ru-RU" sz="2400" b="1" dirty="0"/>
              <a:t>(утв. Указом Президента РФ от 1 июня 2012 г. № 761)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7246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600" b="1" dirty="0"/>
              <a:t>Предусматривает меры:</a:t>
            </a:r>
            <a:endParaRPr lang="ru-RU" altLang="ru-RU" sz="1600" b="1" dirty="0"/>
          </a:p>
          <a:p>
            <a:pPr algn="just">
              <a:lnSpc>
                <a:spcPct val="80000"/>
              </a:lnSpc>
            </a:pPr>
            <a:r>
              <a:rPr lang="ru-RU" altLang="ru-RU" dirty="0"/>
              <a:t>Законодательного закрепления обеспечения равного </a:t>
            </a:r>
            <a:r>
              <a:rPr lang="ru-RU" altLang="ru-RU" b="1" dirty="0"/>
              <a:t>доступа детей-инвалидов и детей с ограниченными возможностями здоровья к качественному образованию всех уровней, гарантированной реализации их права на инклюзивное образование по месту жительства, а также соблюдения права родителей на выбор образовательного учреждения и формы обучения для ребенка.</a:t>
            </a:r>
          </a:p>
          <a:p>
            <a:pPr algn="just">
              <a:lnSpc>
                <a:spcPct val="80000"/>
              </a:lnSpc>
            </a:pPr>
            <a:r>
              <a:rPr lang="ru-RU" altLang="ru-RU" dirty="0"/>
              <a:t>Нормативно-правового регулирования порядка финансирования расходов, необходимых для адресной поддержки инклюзивного обучения и социального обеспечения детей-инвалидов и детей с ограниченными возможностями здоровья.</a:t>
            </a:r>
          </a:p>
          <a:p>
            <a:pPr algn="just">
              <a:lnSpc>
                <a:spcPct val="80000"/>
              </a:lnSpc>
            </a:pPr>
            <a:r>
              <a:rPr lang="ru-RU" altLang="ru-RU" dirty="0"/>
              <a:t>Внедрения эффективного механизма борьбы с дискриминацией в сфере образования для детей-инвалидов и детей с ограниченными возможностями здоровья в случае нарушения их права на инклюзивное образование.</a:t>
            </a:r>
          </a:p>
          <a:p>
            <a:pPr algn="just">
              <a:lnSpc>
                <a:spcPct val="80000"/>
              </a:lnSpc>
            </a:pPr>
            <a:r>
              <a:rPr lang="ru-RU" altLang="ru-RU" dirty="0"/>
              <a:t>По пересмотру критериев установления инвалидности для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76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</a:t>
            </a:r>
            <a:b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23.07.2013)</a:t>
            </a:r>
            <a:b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образовании в Российской Федерации"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инклюзивное образование</a:t>
            </a:r>
            <a:r>
              <a:rPr lang="ru-RU" altLang="ru-RU" sz="2400" dirty="0">
                <a:latin typeface="Times New Roman" panose="02020603050405020304" pitchFamily="18" charset="0"/>
              </a:rPr>
              <a:t>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</a:t>
            </a:r>
          </a:p>
          <a:p>
            <a:pPr algn="just">
              <a:lnSpc>
                <a:spcPct val="90000"/>
              </a:lnSpc>
            </a:pPr>
            <a:r>
              <a:rPr lang="ru-RU" altLang="ru-RU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82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273-ФЗ</a:t>
            </a:r>
            <a:b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23.07.2013)</a:t>
            </a:r>
            <a:b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 образовании в Российской Федерации"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обучающийся с ограниченными возможностями здоровья</a:t>
            </a:r>
            <a:r>
              <a:rPr lang="ru-RU" altLang="ru-RU" sz="2400" dirty="0">
                <a:latin typeface="Times New Roman" panose="02020603050405020304" pitchFamily="18" charset="0"/>
              </a:rPr>
              <a:t> - физическое лицо, имеющее недостатки в физическом и (или) психологическом развитии, подтвержденные психолого-медико-педагогической комиссией и препятствующие получению образования без создания специальных условий </a:t>
            </a:r>
          </a:p>
          <a:p>
            <a:pPr algn="just">
              <a:lnSpc>
                <a:spcPct val="80000"/>
              </a:lnSpc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индивидуальный учебный план</a:t>
            </a:r>
            <a:r>
              <a:rPr lang="ru-RU" altLang="ru-RU" sz="2400" dirty="0">
                <a:latin typeface="Times New Roman" panose="02020603050405020304" pitchFamily="18" charset="0"/>
              </a:rPr>
              <a:t> 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72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</a:rPr>
              <a:t>Статья 34. Основные права обучающихся и меры их социальной поддержки и стимулирования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400" dirty="0"/>
              <a:t>. Обучающимся предоставляются академические права на: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/>
              <a:t>…2) </a:t>
            </a:r>
            <a:r>
              <a:rPr lang="ru-RU" altLang="ru-RU" sz="2400" b="1" dirty="0"/>
              <a:t>предоставление условий для обучения с учетом особенностей их психофизического развития и состояния здоровья</a:t>
            </a:r>
            <a:r>
              <a:rPr lang="ru-RU" altLang="ru-RU" sz="2400" dirty="0"/>
              <a:t>, в том числе получение социально-педагогической и психологической помощи, бесплатной психолого-медико-педагогической коррекции;</a:t>
            </a:r>
          </a:p>
          <a:p>
            <a:pPr algn="just">
              <a:lnSpc>
                <a:spcPct val="80000"/>
              </a:lnSpc>
            </a:pPr>
            <a:r>
              <a:rPr lang="ru-RU" altLang="ru-RU" sz="2400" dirty="0"/>
              <a:t>3) </a:t>
            </a:r>
            <a:r>
              <a:rPr lang="ru-RU" altLang="ru-RU" sz="2400" b="1" dirty="0"/>
              <a:t>обучение по индивидуальному учебному плану</a:t>
            </a:r>
            <a:r>
              <a:rPr lang="ru-RU" altLang="ru-RU" sz="2400" dirty="0"/>
              <a:t>, в том числе ускоренное обучение, в пределах осваиваемой образовательной программы в порядке, установленном локальными нормативными актами;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888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Статья 48. Обязанности и ответственность педагогических работников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/>
              <a:t>1. Педагогические работники обязаны:</a:t>
            </a:r>
          </a:p>
          <a:p>
            <a:r>
              <a:rPr lang="ru-RU" altLang="ru-RU" sz="2800" dirty="0"/>
              <a:t>6) учитывать особенности психофизического развития обучающихся и состояние их здоровья, </a:t>
            </a:r>
            <a:r>
              <a:rPr lang="ru-RU" altLang="ru-RU" sz="2800" u="sng" dirty="0"/>
              <a:t>соблюдать специальные условия, необходимые для получения образования лицами с ограниченными возможностями здоровья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95623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241301"/>
            <a:ext cx="9520158" cy="1612454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</a:rPr>
              <a:t>Статья 79. Организация получения образования обучающимися с ограниченными возможностями здоровья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696" y="1727200"/>
            <a:ext cx="9520158" cy="4216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ru-RU" dirty="0">
                <a:latin typeface="Times New Roman" panose="02020603050405020304" pitchFamily="18" charset="0"/>
              </a:rPr>
              <a:t>3. Под специальными условиями для получения образования обучающимися с ограниченными возможностями здоровья в настоящем Федеральном законе понимаются условия обучения, воспитания и развития таких обучающихся, </a:t>
            </a:r>
            <a:r>
              <a:rPr lang="ru-RU" altLang="ru-RU" b="1" dirty="0">
                <a:latin typeface="Times New Roman" panose="02020603050405020304" pitchFamily="18" charset="0"/>
              </a:rPr>
              <a:t>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</a:t>
            </a:r>
            <a:r>
              <a:rPr lang="ru-RU" altLang="ru-RU" sz="1800" b="1" dirty="0">
                <a:latin typeface="Times New Roman" panose="02020603050405020304" pitchFamily="18" charset="0"/>
              </a:rPr>
              <a:t>ассистента</a:t>
            </a:r>
            <a:r>
              <a:rPr lang="ru-RU" altLang="ru-RU" b="1" dirty="0">
                <a:latin typeface="Times New Roman" panose="02020603050405020304" pitchFamily="18" charset="0"/>
              </a:rPr>
              <a:t>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</a:t>
            </a:r>
            <a:r>
              <a:rPr lang="ru-RU" altLang="ru-RU" dirty="0">
                <a:latin typeface="Times New Roman" panose="02020603050405020304" pitchFamily="18" charset="0"/>
              </a:rPr>
              <a:t>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54442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1462</Words>
  <Application>Microsoft Office PowerPoint</Application>
  <PresentationFormat>Широкоэкранный</PresentationFormat>
  <Paragraphs>160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Palatino Linotype</vt:lpstr>
      <vt:lpstr>Times New Roman</vt:lpstr>
      <vt:lpstr>Wingdings</vt:lpstr>
      <vt:lpstr>Галерея</vt:lpstr>
      <vt:lpstr>ИНКЛЮЗИВНОЕ ОБРАЗОВАНИЕ КАК НАПРАВЛЕНИЕ   РЕАЛИЗАЦИИ ФГОС НОО ОБУЧАЮЩИХСЯ С ОВЗ</vt:lpstr>
      <vt:lpstr>Федеральный закон от 3 мая 2012 г. № 46-ФЗ «О ратификации Конвенции ООН о правах инвалидов» </vt:lpstr>
      <vt:lpstr>Право на образование Статья 18 Федерального закона от 24 ноября 1995 г. № 181-ФЗ «О социальной защите инвалидов в Российской Федерации» </vt:lpstr>
      <vt:lpstr>Национальная стратегия действий в интересах детей на 2012 - 2017 годы (утв. Указом Президента РФ от 1 июня 2012 г. № 761)</vt:lpstr>
      <vt:lpstr>Федеральный закон от 29.12.2012 N 273-ФЗ (ред. от 23.07.2013) "Об образовании в Российской Федерации"</vt:lpstr>
      <vt:lpstr>Федеральный закон от 29.12.2012 N 273-ФЗ (ред. от 23.07.2013) "Об образовании в Российской Федерации"</vt:lpstr>
      <vt:lpstr>Статья 34. Основные права обучающихся и меры их социальной поддержки и стимулирования</vt:lpstr>
      <vt:lpstr>Статья 48. Обязанности и ответственность педагогических работников</vt:lpstr>
      <vt:lpstr>Статья 79. Организация получения образования обучающимися с ограниченными возможностями здоровья</vt:lpstr>
      <vt:lpstr>Статья 79. Организация получения образования обучающимися с ограниченными возможностями здоровья</vt:lpstr>
      <vt:lpstr>Комментарии к ФЗ №273</vt:lpstr>
      <vt:lpstr>ФГОС НОО обучающихся с ОВЗ, введенный в действие приказом Минобра РФ от 19.12.2014 №1598</vt:lpstr>
      <vt:lpstr>Концепция ФГОС НОО обучающихся с ОВЗ</vt:lpstr>
      <vt:lpstr>Виды и варианты АООП НОО ОВЗ</vt:lpstr>
      <vt:lpstr>Адаптированная образовательная программа АОП</vt:lpstr>
      <vt:lpstr>Локальные нормативные акты (ЛНА) образовательной организации в части «инклюзивное образование»</vt:lpstr>
      <vt:lpstr>Структура ЛНА «Об организации инклюзивного образования»</vt:lpstr>
      <vt:lpstr>Ресурсный класс как одна из форм реализации инклюзивного образования</vt:lpstr>
      <vt:lpstr>Презентация PowerPoint</vt:lpstr>
      <vt:lpstr>Ученики ресурсного класса</vt:lpstr>
      <vt:lpstr>Когда ребенку нужен ресурсный класс?</vt:lpstr>
      <vt:lpstr>Команда ресурсного класса</vt:lpstr>
      <vt:lpstr>Специфика программ ресурсного класса</vt:lpstr>
      <vt:lpstr>Презентация PowerPoint</vt:lpstr>
      <vt:lpstr>Визуальные подсказки</vt:lpstr>
      <vt:lpstr>СИСТЕМА РАСПИСАНИЙ</vt:lpstr>
      <vt:lpstr>Критерии готовности ученика к посещению регулярного класса</vt:lpstr>
      <vt:lpstr>СПАСИБО ЗА ВНИМАНИЕ!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ОБРАЗОВАНИЕ КАК НАПРАВЛЕНИЕ   РЕАЛИЗАЦИИ ФГОС НОО ОБУЧАЮЩИХСЯ С ОВЗ</dc:title>
  <dc:creator>Наталия Борисова</dc:creator>
  <cp:lastModifiedBy>Наталия Борисова</cp:lastModifiedBy>
  <cp:revision>19</cp:revision>
  <dcterms:created xsi:type="dcterms:W3CDTF">2017-02-21T16:39:10Z</dcterms:created>
  <dcterms:modified xsi:type="dcterms:W3CDTF">2017-12-15T04:03:32Z</dcterms:modified>
</cp:coreProperties>
</file>